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sldIdLst>
    <p:sldId id="256" r:id="rId2"/>
    <p:sldId id="257" r:id="rId3"/>
    <p:sldId id="264" r:id="rId4"/>
    <p:sldId id="265" r:id="rId5"/>
    <p:sldId id="260" r:id="rId6"/>
    <p:sldId id="258" r:id="rId7"/>
    <p:sldId id="261" r:id="rId8"/>
    <p:sldId id="259" r:id="rId9"/>
    <p:sldId id="266"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85" d="100"/>
          <a:sy n="85" d="100"/>
        </p:scale>
        <p:origin x="9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444703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708254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9580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000088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3550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34286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8757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52430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207556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46A11-2C34-4976-B1C0-A8DF528413A8}" type="datetimeFigureOut">
              <a:rPr lang="fa-IR" smtClean="0"/>
              <a:t>17/06/1445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79654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746A11-2C34-4976-B1C0-A8DF528413A8}" type="datetimeFigureOut">
              <a:rPr lang="fa-IR" smtClean="0"/>
              <a:t>17/06/1445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0681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746A11-2C34-4976-B1C0-A8DF528413A8}" type="datetimeFigureOut">
              <a:rPr lang="fa-IR" smtClean="0"/>
              <a:t>17/06/1445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54569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746A11-2C34-4976-B1C0-A8DF528413A8}" type="datetimeFigureOut">
              <a:rPr lang="fa-IR" smtClean="0"/>
              <a:t>17/06/1445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87370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746A11-2C34-4976-B1C0-A8DF528413A8}" type="datetimeFigureOut">
              <a:rPr lang="fa-IR" smtClean="0"/>
              <a:t>17/06/1445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309481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46A11-2C34-4976-B1C0-A8DF528413A8}" type="datetimeFigureOut">
              <a:rPr lang="fa-IR" smtClean="0"/>
              <a:t>17/06/1445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125891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746A11-2C34-4976-B1C0-A8DF528413A8}" type="datetimeFigureOut">
              <a:rPr lang="fa-IR" smtClean="0"/>
              <a:t>17/06/1445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06A5411A-6E66-40D2-BA13-86017A40397B}" type="slidenum">
              <a:rPr lang="fa-IR" smtClean="0"/>
              <a:t>‹#›</a:t>
            </a:fld>
            <a:endParaRPr lang="fa-IR"/>
          </a:p>
        </p:txBody>
      </p:sp>
    </p:spTree>
    <p:extLst>
      <p:ext uri="{BB962C8B-B14F-4D97-AF65-F5344CB8AC3E}">
        <p14:creationId xmlns:p14="http://schemas.microsoft.com/office/powerpoint/2010/main" val="414165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746A11-2C34-4976-B1C0-A8DF528413A8}" type="datetimeFigureOut">
              <a:rPr lang="fa-IR" smtClean="0"/>
              <a:t>17/06/1445</a:t>
            </a:fld>
            <a:endParaRPr lang="fa-I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6A5411A-6E66-40D2-BA13-86017A40397B}" type="slidenum">
              <a:rPr lang="fa-IR" smtClean="0"/>
              <a:t>‹#›</a:t>
            </a:fld>
            <a:endParaRPr lang="fa-IR"/>
          </a:p>
        </p:txBody>
      </p:sp>
    </p:spTree>
    <p:extLst>
      <p:ext uri="{BB962C8B-B14F-4D97-AF65-F5344CB8AC3E}">
        <p14:creationId xmlns:p14="http://schemas.microsoft.com/office/powerpoint/2010/main" val="240668614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457200" rtl="1" eaLnBrk="1" latinLnBrk="0" hangingPunct="1">
        <a:spcBef>
          <a:spcPct val="0"/>
        </a:spcBef>
        <a:buNone/>
        <a:defRPr sz="3600" kern="1200">
          <a:solidFill>
            <a:schemeClr val="accent1">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59A6-6309-F985-9B20-2D22FB1DCB60}"/>
              </a:ext>
            </a:extLst>
          </p:cNvPr>
          <p:cNvSpPr>
            <a:spLocks noGrp="1"/>
          </p:cNvSpPr>
          <p:nvPr>
            <p:ph type="ctrTitle"/>
          </p:nvPr>
        </p:nvSpPr>
        <p:spPr>
          <a:xfrm>
            <a:off x="0" y="0"/>
            <a:ext cx="12192000" cy="6858000"/>
          </a:xfrm>
        </p:spPr>
        <p:txBody>
          <a:bodyPr>
            <a:normAutofit/>
            <a:scene3d>
              <a:camera prst="orthographicFront"/>
              <a:lightRig rig="soft" dir="t">
                <a:rot lat="0" lon="0" rev="15600000"/>
              </a:lightRig>
            </a:scene3d>
            <a:sp3d extrusionH="57150" prstMaterial="softEdge">
              <a:bevelT w="25400" h="38100"/>
            </a:sp3d>
          </a:bodyPr>
          <a:lstStyle/>
          <a:p>
            <a:pPr algn="ctr"/>
            <a:r>
              <a:rPr lang="fa-IR" sz="11400" b="1" dirty="0">
                <a:ln w="9525">
                  <a:solidFill>
                    <a:schemeClr val="tx1">
                      <a:lumMod val="95000"/>
                      <a:lumOff val="5000"/>
                    </a:schemeClr>
                  </a:solidFill>
                  <a:prstDash val="solid"/>
                </a:ln>
                <a:solidFill>
                  <a:schemeClr val="accent5"/>
                </a:solidFill>
                <a:effectLst>
                  <a:outerShdw blurRad="12700" dist="38100" dir="2700000" algn="tl" rotWithShape="0">
                    <a:schemeClr val="accent5">
                      <a:lumMod val="60000"/>
                      <a:lumOff val="40000"/>
                    </a:schemeClr>
                  </a:outerShdw>
                </a:effectLst>
                <a:latin typeface="Aldhabi" panose="01000000000000000000" pitchFamily="2" charset="-78"/>
                <a:cs typeface="Aldhabi" panose="01000000000000000000" pitchFamily="2" charset="-78"/>
              </a:rPr>
              <a:t>بسم الله الرحمن الرحیم</a:t>
            </a:r>
            <a:r>
              <a:rPr lang="fa-IR" sz="8000" b="1" dirty="0">
                <a:ln/>
                <a:solidFill>
                  <a:schemeClr val="accent4"/>
                </a:solidFill>
                <a:latin typeface="Arabic Typesetting" panose="03020402040406030203" pitchFamily="66" charset="-78"/>
                <a:cs typeface="Arabic Typesetting" panose="03020402040406030203" pitchFamily="66" charset="-78"/>
              </a:rPr>
              <a:t/>
            </a:r>
            <a:br>
              <a:rPr lang="fa-IR" sz="8000" b="1" dirty="0">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موضوع : جاروبرقی هوشمند</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دانشجو : پگاه گورکانی، زهرا دبیری</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درس : هوش مصنوعی</a:t>
            </a:r>
            <a:b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br>
            <a:r>
              <a:rPr lang="fa-IR" sz="8000" b="1" dirty="0">
                <a:ln w="19050">
                  <a:solidFill>
                    <a:schemeClr val="tx1">
                      <a:lumMod val="95000"/>
                      <a:lumOff val="5000"/>
                    </a:schemeClr>
                  </a:solidFill>
                </a:ln>
                <a:solidFill>
                  <a:schemeClr val="accent4"/>
                </a:solidFill>
                <a:latin typeface="Arabic Typesetting" panose="03020402040406030203" pitchFamily="66" charset="-78"/>
                <a:cs typeface="Arabic Typesetting" panose="03020402040406030203" pitchFamily="66" charset="-78"/>
              </a:rPr>
              <a:t>نام استاد : استاد عصایی معمم</a:t>
            </a:r>
          </a:p>
        </p:txBody>
      </p:sp>
      <p:sp>
        <p:nvSpPr>
          <p:cNvPr id="3" name="Subtitle 2">
            <a:extLst>
              <a:ext uri="{FF2B5EF4-FFF2-40B4-BE49-F238E27FC236}">
                <a16:creationId xmlns:a16="http://schemas.microsoft.com/office/drawing/2014/main" id="{936C1CB7-5628-6179-0E15-8F00FB8DEDF2}"/>
              </a:ext>
            </a:extLst>
          </p:cNvPr>
          <p:cNvSpPr>
            <a:spLocks noGrp="1"/>
          </p:cNvSpPr>
          <p:nvPr>
            <p:ph type="subTitle" idx="1"/>
          </p:nvPr>
        </p:nvSpPr>
        <p:spPr/>
        <p:txBody>
          <a:bodyPr/>
          <a:lstStyle/>
          <a:p>
            <a:endParaRPr lang="fa-IR"/>
          </a:p>
        </p:txBody>
      </p:sp>
      <p:pic>
        <p:nvPicPr>
          <p:cNvPr id="4" name="pag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7079" y="119108"/>
            <a:ext cx="487363" cy="487363"/>
          </a:xfrm>
          <a:prstGeom prst="rect">
            <a:avLst/>
          </a:prstGeom>
        </p:spPr>
      </p:pic>
    </p:spTree>
    <p:extLst>
      <p:ext uri="{BB962C8B-B14F-4D97-AF65-F5344CB8AC3E}">
        <p14:creationId xmlns:p14="http://schemas.microsoft.com/office/powerpoint/2010/main" val="571706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7E95-E826-ECA9-5718-E75E0F22F937}"/>
              </a:ext>
            </a:extLst>
          </p:cNvPr>
          <p:cNvSpPr>
            <a:spLocks noGrp="1"/>
          </p:cNvSpPr>
          <p:nvPr>
            <p:ph type="title"/>
          </p:nvPr>
        </p:nvSpPr>
        <p:spPr>
          <a:xfrm>
            <a:off x="0" y="0"/>
            <a:ext cx="12192000" cy="6858000"/>
          </a:xfrm>
        </p:spPr>
        <p:txBody>
          <a:bodyPr>
            <a:noAutofit/>
          </a:bodyPr>
          <a:lstStyle/>
          <a:p>
            <a:pPr algn="r"/>
            <a:r>
              <a:rPr lang="fa-IR" sz="2800" b="1" dirty="0">
                <a:solidFill>
                  <a:schemeClr val="tx1"/>
                </a:solidFill>
                <a:cs typeface="B Nazanin" panose="00000400000000000000" pitchFamily="2" charset="-78"/>
              </a:rPr>
              <a:t>جاروبرقی رباتیک به همراه هوشمند در حوزه لوازم خانگی:</a:t>
            </a:r>
            <a:br>
              <a:rPr lang="fa-IR" sz="2800" b="1"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به عنوان یک دستگاه خانگی است که برای تمیز کردن محیط کاربرد دارد. این دستگاه‌ها با استفاده از تکنولوژی های مختلف از جمله سنسورها و نقشه برداری دارند.</a:t>
            </a:r>
            <a:br>
              <a:rPr lang="fa-IR" sz="2800" b="1"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
            </a:r>
            <a:br>
              <a:rPr lang="fa-IR" sz="2800" b="1"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br>
              <a:rPr lang="fa-IR" sz="2800" b="1"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
            </a:r>
            <a:br>
              <a:rPr lang="fa-IR" sz="2800" b="1"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این دستگاه‌ها برای تمیز کردن محیط کاربرد دارد و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p:txBody>
      </p:sp>
      <p:sp>
        <p:nvSpPr>
          <p:cNvPr id="3" name="Content Placeholder 2">
            <a:extLst>
              <a:ext uri="{FF2B5EF4-FFF2-40B4-BE49-F238E27FC236}">
                <a16:creationId xmlns:a16="http://schemas.microsoft.com/office/drawing/2014/main" id="{60AB78BB-1EC8-EF60-37FD-002586880293}"/>
              </a:ext>
            </a:extLst>
          </p:cNvPr>
          <p:cNvSpPr>
            <a:spLocks noGrp="1"/>
          </p:cNvSpPr>
          <p:nvPr>
            <p:ph idx="1"/>
          </p:nvPr>
        </p:nvSpPr>
        <p:spPr>
          <a:xfrm>
            <a:off x="677334" y="2160589"/>
            <a:ext cx="5990661" cy="3880773"/>
          </a:xfrm>
        </p:spPr>
        <p:txBody>
          <a:bodyPr/>
          <a:lstStyle/>
          <a:p>
            <a:endParaRPr lang="fa-IR" dirty="0"/>
          </a:p>
        </p:txBody>
      </p:sp>
      <p:pic>
        <p:nvPicPr>
          <p:cNvPr id="4" name="pag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9971" y="6205999"/>
            <a:ext cx="487363" cy="487363"/>
          </a:xfrm>
          <a:prstGeom prst="rect">
            <a:avLst/>
          </a:prstGeom>
        </p:spPr>
      </p:pic>
    </p:spTree>
    <p:extLst>
      <p:ext uri="{BB962C8B-B14F-4D97-AF65-F5344CB8AC3E}">
        <p14:creationId xmlns:p14="http://schemas.microsoft.com/office/powerpoint/2010/main" val="303851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7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371B-1157-CD29-B087-9F4AC589D289}"/>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298F8359-B229-0401-C055-3C535C5C8BF9}"/>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E54A0187-E21A-A491-152D-357D2651CDF5}"/>
              </a:ext>
            </a:extLst>
          </p:cNvPr>
          <p:cNvPicPr>
            <a:picLocks noChangeAspect="1"/>
          </p:cNvPicPr>
          <p:nvPr/>
        </p:nvPicPr>
        <p:blipFill>
          <a:blip r:embed="rId2"/>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017FF52-E54C-90C4-C423-7E45831DD74D}"/>
              </a:ext>
            </a:extLst>
          </p:cNvPr>
          <p:cNvSpPr/>
          <p:nvPr/>
        </p:nvSpPr>
        <p:spPr>
          <a:xfrm>
            <a:off x="-2240664" y="-255320"/>
            <a:ext cx="10723418" cy="234537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38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rPr>
              <a:t>THE </a:t>
            </a:r>
            <a:r>
              <a:rPr lang="en-US" sz="115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rPr>
              <a:t>END</a:t>
            </a:r>
            <a:endParaRPr lang="fa-IR" sz="13800" b="1" i="1" spc="50" dirty="0">
              <a:ln w="9525" cmpd="sng">
                <a:solidFill>
                  <a:schemeClr val="accent1"/>
                </a:solidFill>
                <a:prstDash val="solid"/>
              </a:ln>
              <a:solidFill>
                <a:srgbClr val="70AD47">
                  <a:tint val="1000"/>
                </a:srgbClr>
              </a:solidFill>
              <a:effectLst>
                <a:glow rad="38100">
                  <a:schemeClr val="accent1">
                    <a:alpha val="40000"/>
                  </a:schemeClr>
                </a:glow>
              </a:effectLst>
              <a:latin typeface="Bradley Hand ITC" panose="03070402050302030203" pitchFamily="66" charset="0"/>
            </a:endParaRPr>
          </a:p>
        </p:txBody>
      </p:sp>
    </p:spTree>
    <p:extLst>
      <p:ext uri="{BB962C8B-B14F-4D97-AF65-F5344CB8AC3E}">
        <p14:creationId xmlns:p14="http://schemas.microsoft.com/office/powerpoint/2010/main" val="2081964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DE75-B24A-1EE5-E408-2FB7518C486B}"/>
              </a:ext>
            </a:extLst>
          </p:cNvPr>
          <p:cNvSpPr>
            <a:spLocks noGrp="1"/>
          </p:cNvSpPr>
          <p:nvPr>
            <p:ph type="title"/>
          </p:nvPr>
        </p:nvSpPr>
        <p:spPr>
          <a:xfrm>
            <a:off x="1" y="0"/>
            <a:ext cx="12192000" cy="6858000"/>
          </a:xfrm>
        </p:spPr>
        <p:txBody>
          <a:bodyPr>
            <a:noAutofit/>
          </a:bodyPr>
          <a:lstStyle/>
          <a:p>
            <a:pPr algn="r"/>
            <a:r>
              <a:rPr lang="fa-IR" sz="3200" b="1" dirty="0">
                <a:ln w="6350">
                  <a:solidFill>
                    <a:schemeClr val="accent6">
                      <a:lumMod val="50000"/>
                    </a:schemeClr>
                  </a:solidFill>
                </a:ln>
                <a:solidFill>
                  <a:schemeClr val="tx1"/>
                </a:solidFill>
                <a:cs typeface="B Nazanin" panose="00000400000000000000" pitchFamily="2" charset="-78"/>
              </a:rPr>
              <a:t>جاروبرقی هوشمند یک دستگاه خانگی است که با استفاده از تکنولوژی های مختلف از جمله سنسورها و نقشه برداری، بدون نیاز به کنترل انسان، فضاها را تمیز می‌کند. این دستگاه‌ها از قابلیت‌های مختلفی مانند شارژ خودکار، قدرت مکش بالا و قابلیت برنامه‌ریزی برخوردارند. برخی از مدل‌های جاروبرقی هوشمند شامل جاروبرقی رباتیک شیائومی</a:t>
            </a:r>
            <a:br>
              <a:rPr lang="fa-IR" sz="3200" b="1" dirty="0">
                <a:ln w="6350">
                  <a:solidFill>
                    <a:schemeClr val="accent6">
                      <a:lumMod val="50000"/>
                    </a:schemeClr>
                  </a:solidFill>
                </a:ln>
                <a:solidFill>
                  <a:schemeClr val="tx1"/>
                </a:solidFill>
                <a:cs typeface="B Nazanin" panose="00000400000000000000" pitchFamily="2" charset="-78"/>
              </a:rPr>
            </a:br>
            <a:r>
              <a:rPr lang="fa-IR" sz="3200" b="1" dirty="0">
                <a:ln w="6350">
                  <a:solidFill>
                    <a:schemeClr val="accent6">
                      <a:lumMod val="50000"/>
                    </a:schemeClr>
                  </a:solidFill>
                </a:ln>
                <a:solidFill>
                  <a:schemeClr val="tx1"/>
                </a:solidFill>
                <a:cs typeface="B Nazanin" panose="00000400000000000000" pitchFamily="2" charset="-78"/>
              </a:rPr>
              <a:t>مدل </a:t>
            </a:r>
            <a:r>
              <a:rPr lang="en-US" sz="3200" b="1" dirty="0">
                <a:ln w="6350">
                  <a:solidFill>
                    <a:schemeClr val="accent6">
                      <a:lumMod val="50000"/>
                    </a:schemeClr>
                  </a:solidFill>
                </a:ln>
                <a:solidFill>
                  <a:schemeClr val="tx1"/>
                </a:solidFill>
                <a:cs typeface="B Nazanin" panose="00000400000000000000" pitchFamily="2" charset="-78"/>
              </a:rPr>
              <a:t>Mop Essential </a:t>
            </a:r>
            <a:r>
              <a:rPr lang="fa-IR" sz="3200" b="1" dirty="0">
                <a:ln w="6350">
                  <a:solidFill>
                    <a:schemeClr val="accent6">
                      <a:lumMod val="50000"/>
                    </a:schemeClr>
                  </a:solidFill>
                </a:ln>
                <a:solidFill>
                  <a:schemeClr val="tx1"/>
                </a:solidFill>
                <a:cs typeface="B Nazanin" panose="00000400000000000000" pitchFamily="2" charset="-78"/>
              </a:rPr>
              <a:t/>
            </a:r>
            <a:br>
              <a:rPr lang="fa-IR" sz="3200" b="1" dirty="0">
                <a:ln w="6350">
                  <a:solidFill>
                    <a:schemeClr val="accent6">
                      <a:lumMod val="50000"/>
                    </a:schemeClr>
                  </a:solidFill>
                </a:ln>
                <a:solidFill>
                  <a:schemeClr val="tx1"/>
                </a:solidFill>
                <a:cs typeface="B Nazanin" panose="00000400000000000000" pitchFamily="2" charset="-78"/>
              </a:rPr>
            </a:br>
            <a:r>
              <a:rPr lang="fa-IR" sz="3200" b="1" dirty="0">
                <a:ln w="6350">
                  <a:solidFill>
                    <a:schemeClr val="accent6">
                      <a:lumMod val="50000"/>
                    </a:schemeClr>
                  </a:solidFill>
                </a:ln>
                <a:solidFill>
                  <a:schemeClr val="tx1"/>
                </a:solidFill>
                <a:cs typeface="B Nazanin" panose="00000400000000000000" pitchFamily="2" charset="-78"/>
              </a:rPr>
              <a:t>و جاروبرقی رباتیک شیائومی مدل</a:t>
            </a:r>
            <a:br>
              <a:rPr lang="fa-IR" sz="3200" b="1" dirty="0">
                <a:ln w="6350">
                  <a:solidFill>
                    <a:schemeClr val="accent6">
                      <a:lumMod val="50000"/>
                    </a:schemeClr>
                  </a:solidFill>
                </a:ln>
                <a:solidFill>
                  <a:schemeClr val="tx1"/>
                </a:solidFill>
                <a:cs typeface="B Nazanin" panose="00000400000000000000" pitchFamily="2" charset="-78"/>
              </a:rPr>
            </a:br>
            <a:r>
              <a:rPr lang="en-US" sz="3200" b="1" dirty="0" err="1">
                <a:ln w="6350">
                  <a:solidFill>
                    <a:schemeClr val="accent6">
                      <a:lumMod val="50000"/>
                    </a:schemeClr>
                  </a:solidFill>
                </a:ln>
                <a:solidFill>
                  <a:schemeClr val="tx1"/>
                </a:solidFill>
                <a:cs typeface="B Nazanin" panose="00000400000000000000" pitchFamily="2" charset="-78"/>
              </a:rPr>
              <a:t>Dreame</a:t>
            </a:r>
            <a:r>
              <a:rPr lang="en-US" sz="3200" b="1" dirty="0">
                <a:ln w="6350">
                  <a:solidFill>
                    <a:schemeClr val="accent6">
                      <a:lumMod val="50000"/>
                    </a:schemeClr>
                  </a:solidFill>
                </a:ln>
                <a:solidFill>
                  <a:schemeClr val="tx1"/>
                </a:solidFill>
                <a:cs typeface="B Nazanin" panose="00000400000000000000" pitchFamily="2" charset="-78"/>
              </a:rPr>
              <a:t> X10 Ultra</a:t>
            </a:r>
            <a:r>
              <a:rPr lang="fa-IR" sz="3200" b="1" dirty="0">
                <a:ln w="6350">
                  <a:solidFill>
                    <a:schemeClr val="accent6">
                      <a:lumMod val="50000"/>
                    </a:schemeClr>
                  </a:solidFill>
                </a:ln>
                <a:solidFill>
                  <a:schemeClr val="tx1"/>
                </a:solidFill>
                <a:cs typeface="B Nazanin" panose="00000400000000000000" pitchFamily="2" charset="-78"/>
              </a:rPr>
              <a:t>می‌باشند.</a:t>
            </a:r>
          </a:p>
        </p:txBody>
      </p:sp>
      <p:sp>
        <p:nvSpPr>
          <p:cNvPr id="3" name="Content Placeholder 2">
            <a:extLst>
              <a:ext uri="{FF2B5EF4-FFF2-40B4-BE49-F238E27FC236}">
                <a16:creationId xmlns:a16="http://schemas.microsoft.com/office/drawing/2014/main" id="{F9B045EF-E4F7-6317-8916-BCDEC4231F20}"/>
              </a:ext>
            </a:extLst>
          </p:cNvPr>
          <p:cNvSpPr>
            <a:spLocks noGrp="1"/>
          </p:cNvSpPr>
          <p:nvPr>
            <p:ph idx="1"/>
          </p:nvPr>
        </p:nvSpPr>
        <p:spPr>
          <a:xfrm>
            <a:off x="95394" y="5171704"/>
            <a:ext cx="2497531" cy="1475788"/>
          </a:xfrm>
        </p:spPr>
        <p:txBody>
          <a:bodyPr/>
          <a:lstStyle/>
          <a:p>
            <a:endParaRPr lang="fa-IR" dirty="0"/>
          </a:p>
        </p:txBody>
      </p:sp>
      <p:pic>
        <p:nvPicPr>
          <p:cNvPr id="4" name="Picture 3">
            <a:extLst>
              <a:ext uri="{FF2B5EF4-FFF2-40B4-BE49-F238E27FC236}">
                <a16:creationId xmlns:a16="http://schemas.microsoft.com/office/drawing/2014/main" id="{56237AE7-6450-1386-96E5-428F793FB91C}"/>
              </a:ext>
            </a:extLst>
          </p:cNvPr>
          <p:cNvPicPr>
            <a:picLocks noChangeAspect="1"/>
          </p:cNvPicPr>
          <p:nvPr/>
        </p:nvPicPr>
        <p:blipFill rotWithShape="1">
          <a:blip r:embed="rId4"/>
          <a:srcRect b="21682"/>
          <a:stretch/>
        </p:blipFill>
        <p:spPr>
          <a:xfrm>
            <a:off x="95394" y="3429000"/>
            <a:ext cx="4932820" cy="2897486"/>
          </a:xfrm>
          <a:prstGeom prst="rect">
            <a:avLst/>
          </a:prstGeom>
        </p:spPr>
      </p:pic>
      <p:pic>
        <p:nvPicPr>
          <p:cNvPr id="5" name="pag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4051" y="6160129"/>
            <a:ext cx="487363" cy="487363"/>
          </a:xfrm>
          <a:prstGeom prst="rect">
            <a:avLst/>
          </a:prstGeom>
        </p:spPr>
      </p:pic>
    </p:spTree>
    <p:extLst>
      <p:ext uri="{BB962C8B-B14F-4D97-AF65-F5344CB8AC3E}">
        <p14:creationId xmlns:p14="http://schemas.microsoft.com/office/powerpoint/2010/main" val="2539935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95B5-8D15-3782-B48E-2E265DBE0E85}"/>
              </a:ext>
            </a:extLst>
          </p:cNvPr>
          <p:cNvSpPr>
            <a:spLocks noGrp="1"/>
          </p:cNvSpPr>
          <p:nvPr>
            <p:ph type="title"/>
          </p:nvPr>
        </p:nvSpPr>
        <p:spPr>
          <a:xfrm>
            <a:off x="0" y="0"/>
            <a:ext cx="12192000" cy="2452255"/>
          </a:xfrm>
        </p:spPr>
        <p:txBody>
          <a:bodyPr>
            <a:noAutofit/>
          </a:bodyPr>
          <a:lstStyle/>
          <a:p>
            <a:pPr algn="r"/>
            <a:r>
              <a:rPr lang="fa-IR" sz="3200" b="1" dirty="0">
                <a:solidFill>
                  <a:schemeClr val="tx1"/>
                </a:solidFill>
                <a:cs typeface="B Nazanin" panose="00000400000000000000" pitchFamily="2" charset="-78"/>
              </a:rPr>
              <a:t>ربات جارو که عموماً به آن روبووک گفته می‌شود، یک جارو رباتیک هوشمند خانگی با سیستم برنامه‌ریزی مشخص می‌باشد. این نوع جاروبرقی توسط برس‌های مختلفی که در حال حرکتند و محفظه همراه آن، جارو کشیدن را به‌طور اتوماتیک انجام می‌دهد.</a:t>
            </a:r>
            <a:r>
              <a:rPr lang="fa-IR" sz="3200" dirty="0"/>
              <a:t/>
            </a:r>
            <a:br>
              <a:rPr lang="fa-IR" sz="3200" dirty="0"/>
            </a:br>
            <a:endParaRPr lang="fa-IR" sz="3200" dirty="0"/>
          </a:p>
        </p:txBody>
      </p:sp>
      <p:sp>
        <p:nvSpPr>
          <p:cNvPr id="3" name="Content Placeholder 2">
            <a:extLst>
              <a:ext uri="{FF2B5EF4-FFF2-40B4-BE49-F238E27FC236}">
                <a16:creationId xmlns:a16="http://schemas.microsoft.com/office/drawing/2014/main" id="{72C6D621-E806-9E63-A5FD-F770A14CD3B5}"/>
              </a:ext>
            </a:extLst>
          </p:cNvPr>
          <p:cNvSpPr>
            <a:spLocks noGrp="1"/>
          </p:cNvSpPr>
          <p:nvPr>
            <p:ph idx="1"/>
          </p:nvPr>
        </p:nvSpPr>
        <p:spPr>
          <a:xfrm>
            <a:off x="677334" y="5373584"/>
            <a:ext cx="2386500" cy="667778"/>
          </a:xfrm>
        </p:spPr>
        <p:txBody>
          <a:bodyPr/>
          <a:lstStyle/>
          <a:p>
            <a:endParaRPr lang="fa-IR" dirty="0"/>
          </a:p>
        </p:txBody>
      </p:sp>
      <p:sp>
        <p:nvSpPr>
          <p:cNvPr id="5" name="TextBox 4">
            <a:extLst>
              <a:ext uri="{FF2B5EF4-FFF2-40B4-BE49-F238E27FC236}">
                <a16:creationId xmlns:a16="http://schemas.microsoft.com/office/drawing/2014/main" id="{452E2C6F-B698-2644-7F46-464FA49C2621}"/>
              </a:ext>
            </a:extLst>
          </p:cNvPr>
          <p:cNvSpPr txBox="1"/>
          <p:nvPr/>
        </p:nvSpPr>
        <p:spPr>
          <a:xfrm>
            <a:off x="1433142" y="2662097"/>
            <a:ext cx="10758858" cy="1323439"/>
          </a:xfrm>
          <a:prstGeom prst="rect">
            <a:avLst/>
          </a:prstGeom>
          <a:noFill/>
        </p:spPr>
        <p:txBody>
          <a:bodyPr wrap="square">
            <a:spAutoFit/>
          </a:bodyPr>
          <a:lstStyle/>
          <a:p>
            <a:pPr algn="r"/>
            <a:r>
              <a:rPr lang="fa-IR" sz="4000" b="1" dirty="0">
                <a:cs typeface="B Nazanin" panose="00000400000000000000" pitchFamily="2" charset="-78"/>
              </a:rPr>
              <a:t>نمونه‌های این نوع جارو برقی در زیر آورده شده‌است:</a:t>
            </a:r>
          </a:p>
        </p:txBody>
      </p:sp>
      <p:sp>
        <p:nvSpPr>
          <p:cNvPr id="7" name="TextBox 6">
            <a:extLst>
              <a:ext uri="{FF2B5EF4-FFF2-40B4-BE49-F238E27FC236}">
                <a16:creationId xmlns:a16="http://schemas.microsoft.com/office/drawing/2014/main" id="{81992B6C-D872-4497-6ED4-6061687E91A2}"/>
              </a:ext>
            </a:extLst>
          </p:cNvPr>
          <p:cNvSpPr txBox="1"/>
          <p:nvPr/>
        </p:nvSpPr>
        <p:spPr>
          <a:xfrm>
            <a:off x="113212" y="4188824"/>
            <a:ext cx="5512526" cy="255454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Arial Black" panose="020B0A04020102020204" pitchFamily="34" charset="0"/>
              </a:rPr>
              <a:t>D SERIES ECOVACS DEEBOT</a:t>
            </a:r>
          </a:p>
          <a:p>
            <a:pPr marL="285750" indent="-285750">
              <a:buFont typeface="Arial" panose="020B0604020202020204" pitchFamily="34" charset="0"/>
              <a:buChar char="•"/>
            </a:pPr>
            <a:r>
              <a:rPr lang="en-US" sz="1600" b="1" dirty="0">
                <a:latin typeface="Arial Black" panose="020B0A04020102020204" pitchFamily="34" charset="0"/>
              </a:rPr>
              <a:t>DM Series from ECOVACS ROBOTICS</a:t>
            </a:r>
          </a:p>
          <a:p>
            <a:pPr marL="285750" indent="-285750">
              <a:buFont typeface="Arial" panose="020B0604020202020204" pitchFamily="34" charset="0"/>
              <a:buChar char="•"/>
            </a:pPr>
            <a:r>
              <a:rPr lang="en-US" sz="1600" b="1" dirty="0">
                <a:latin typeface="Arial Black" panose="020B0A04020102020204" pitchFamily="34" charset="0"/>
              </a:rPr>
              <a:t>Roomba and Roomba Discovery from iRobot</a:t>
            </a:r>
          </a:p>
          <a:p>
            <a:pPr marL="285750" indent="-285750">
              <a:buFont typeface="Arial" panose="020B0604020202020204" pitchFamily="34" charset="0"/>
              <a:buChar char="•"/>
            </a:pPr>
            <a:r>
              <a:rPr lang="en-US" sz="1600" b="1" dirty="0">
                <a:latin typeface="Arial Black" panose="020B0A04020102020204" pitchFamily="34" charset="0"/>
              </a:rPr>
              <a:t>Trilobite from Electrolux</a:t>
            </a:r>
          </a:p>
          <a:p>
            <a:pPr marL="285750" indent="-285750">
              <a:buFont typeface="Arial" panose="020B0604020202020204" pitchFamily="34" charset="0"/>
              <a:buChar char="•"/>
            </a:pPr>
            <a:r>
              <a:rPr lang="en-US" sz="1600" b="1" dirty="0" err="1">
                <a:latin typeface="Arial Black" panose="020B0A04020102020204" pitchFamily="34" charset="0"/>
              </a:rPr>
              <a:t>NaviBot</a:t>
            </a:r>
            <a:r>
              <a:rPr lang="en-US" sz="1600" b="1" dirty="0">
                <a:latin typeface="Arial Black" panose="020B0A04020102020204" pitchFamily="34" charset="0"/>
              </a:rPr>
              <a:t> from Samsung</a:t>
            </a:r>
          </a:p>
          <a:p>
            <a:pPr marL="285750" indent="-285750">
              <a:buFont typeface="Arial" panose="020B0604020202020204" pitchFamily="34" charset="0"/>
              <a:buChar char="•"/>
            </a:pPr>
            <a:r>
              <a:rPr lang="en-US" sz="1600" b="1" dirty="0" err="1">
                <a:latin typeface="Arial Black" panose="020B0A04020102020204" pitchFamily="34" charset="0"/>
              </a:rPr>
              <a:t>Orazio</a:t>
            </a:r>
            <a:r>
              <a:rPr lang="en-US" sz="1600" b="1" dirty="0">
                <a:latin typeface="Arial Black" panose="020B0A04020102020204" pitchFamily="34" charset="0"/>
              </a:rPr>
              <a:t> from </a:t>
            </a:r>
            <a:r>
              <a:rPr lang="en-US" sz="1600" b="1" dirty="0" err="1">
                <a:latin typeface="Arial Black" panose="020B0A04020102020204" pitchFamily="34" charset="0"/>
              </a:rPr>
              <a:t>Zucchetti</a:t>
            </a:r>
            <a:endParaRPr lang="en-US" sz="1600" b="1" dirty="0">
              <a:latin typeface="Arial Black" panose="020B0A04020102020204" pitchFamily="34" charset="0"/>
            </a:endParaRPr>
          </a:p>
          <a:p>
            <a:pPr marL="285750" indent="-285750">
              <a:buFont typeface="Arial" panose="020B0604020202020204" pitchFamily="34" charset="0"/>
              <a:buChar char="•"/>
            </a:pPr>
            <a:r>
              <a:rPr lang="en-US" sz="1600" b="1" dirty="0" err="1">
                <a:latin typeface="Arial Black" panose="020B0A04020102020204" pitchFamily="34" charset="0"/>
              </a:rPr>
              <a:t>RoboCleaner</a:t>
            </a:r>
            <a:r>
              <a:rPr lang="en-US" sz="1600" b="1" dirty="0">
                <a:latin typeface="Arial Black" panose="020B0A04020102020204" pitchFamily="34" charset="0"/>
              </a:rPr>
              <a:t> from </a:t>
            </a:r>
            <a:r>
              <a:rPr lang="en-US" sz="1600" b="1" dirty="0" err="1">
                <a:latin typeface="Arial Black" panose="020B0A04020102020204" pitchFamily="34" charset="0"/>
              </a:rPr>
              <a:t>Kärcher</a:t>
            </a:r>
            <a:endParaRPr lang="en-US" sz="1600" b="1" dirty="0">
              <a:latin typeface="Arial Black" panose="020B0A04020102020204" pitchFamily="34" charset="0"/>
            </a:endParaRPr>
          </a:p>
          <a:p>
            <a:pPr marL="285750" indent="-285750">
              <a:buFont typeface="Arial" panose="020B0604020202020204" pitchFamily="34" charset="0"/>
              <a:buChar char="•"/>
            </a:pPr>
            <a:r>
              <a:rPr lang="en-US" sz="1600" b="1" dirty="0" err="1">
                <a:latin typeface="Arial Black" panose="020B0A04020102020204" pitchFamily="34" charset="0"/>
              </a:rPr>
              <a:t>FloorBot</a:t>
            </a:r>
            <a:r>
              <a:rPr lang="en-US" sz="1600" b="1" dirty="0">
                <a:latin typeface="Arial Black" panose="020B0A04020102020204" pitchFamily="34" charset="0"/>
              </a:rPr>
              <a:t> and </a:t>
            </a:r>
            <a:r>
              <a:rPr lang="en-US" sz="1600" b="1" dirty="0" err="1">
                <a:latin typeface="Arial Black" panose="020B0A04020102020204" pitchFamily="34" charset="0"/>
              </a:rPr>
              <a:t>Ivac</a:t>
            </a:r>
            <a:r>
              <a:rPr lang="en-US" sz="1600" b="1" dirty="0">
                <a:latin typeface="Arial Black" panose="020B0A04020102020204" pitchFamily="34" charset="0"/>
              </a:rPr>
              <a:t> from </a:t>
            </a:r>
            <a:r>
              <a:rPr lang="en-US" sz="1600" b="1" dirty="0" err="1">
                <a:latin typeface="Arial Black" panose="020B0A04020102020204" pitchFamily="34" charset="0"/>
              </a:rPr>
              <a:t>Floorbotics</a:t>
            </a:r>
            <a:endParaRPr lang="en-US" sz="1600" b="1" dirty="0">
              <a:latin typeface="Arial Black" panose="020B0A04020102020204" pitchFamily="34" charset="0"/>
            </a:endParaRPr>
          </a:p>
          <a:p>
            <a:pPr marL="285750" indent="-285750">
              <a:buFont typeface="Arial" panose="020B0604020202020204" pitchFamily="34" charset="0"/>
              <a:buChar char="•"/>
            </a:pPr>
            <a:r>
              <a:rPr lang="en-US" sz="1600" b="1" dirty="0" err="1">
                <a:latin typeface="Arial Black" panose="020B0A04020102020204" pitchFamily="34" charset="0"/>
              </a:rPr>
              <a:t>Mamirobot</a:t>
            </a:r>
            <a:r>
              <a:rPr lang="en-US" sz="1600" b="1" dirty="0">
                <a:latin typeface="Arial Black" panose="020B0A04020102020204" pitchFamily="34" charset="0"/>
              </a:rPr>
              <a:t> Voice and </a:t>
            </a:r>
            <a:r>
              <a:rPr lang="en-US" sz="1600" b="1" dirty="0" err="1">
                <a:latin typeface="Arial Black" panose="020B0A04020102020204" pitchFamily="34" charset="0"/>
              </a:rPr>
              <a:t>Sevian</a:t>
            </a:r>
            <a:r>
              <a:rPr lang="en-US" sz="1600" b="1" dirty="0">
                <a:latin typeface="Arial Black" panose="020B0A04020102020204" pitchFamily="34" charset="0"/>
              </a:rPr>
              <a:t> and from Korean company </a:t>
            </a:r>
            <a:r>
              <a:rPr lang="en-US" sz="1600" b="1" dirty="0" err="1">
                <a:latin typeface="Arial Black" panose="020B0A04020102020204" pitchFamily="34" charset="0"/>
              </a:rPr>
              <a:t>MamiRobot</a:t>
            </a:r>
            <a:endParaRPr lang="fa-IR" sz="1600" b="1" dirty="0">
              <a:latin typeface="Arial Black" panose="020B0A04020102020204" pitchFamily="34" charset="0"/>
            </a:endParaRPr>
          </a:p>
        </p:txBody>
      </p:sp>
      <p:pic>
        <p:nvPicPr>
          <p:cNvPr id="8" name="Picture 7">
            <a:extLst>
              <a:ext uri="{FF2B5EF4-FFF2-40B4-BE49-F238E27FC236}">
                <a16:creationId xmlns:a16="http://schemas.microsoft.com/office/drawing/2014/main" id="{91B13A77-B1FC-A7D0-E4E0-DC13520B522B}"/>
              </a:ext>
            </a:extLst>
          </p:cNvPr>
          <p:cNvPicPr>
            <a:picLocks noChangeAspect="1"/>
          </p:cNvPicPr>
          <p:nvPr/>
        </p:nvPicPr>
        <p:blipFill>
          <a:blip r:embed="rId4"/>
          <a:stretch>
            <a:fillRect/>
          </a:stretch>
        </p:blipFill>
        <p:spPr>
          <a:xfrm>
            <a:off x="6973981" y="3972773"/>
            <a:ext cx="2986645" cy="2986645"/>
          </a:xfrm>
          <a:prstGeom prst="rect">
            <a:avLst/>
          </a:prstGeom>
          <a:ln>
            <a:noFill/>
          </a:ln>
          <a:effectLst>
            <a:softEdge rad="112500"/>
          </a:effectLst>
        </p:spPr>
      </p:pic>
      <p:pic>
        <p:nvPicPr>
          <p:cNvPr id="4" name="pag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5639" y="6188982"/>
            <a:ext cx="487363" cy="487363"/>
          </a:xfrm>
          <a:prstGeom prst="rect">
            <a:avLst/>
          </a:prstGeom>
        </p:spPr>
      </p:pic>
    </p:spTree>
    <p:extLst>
      <p:ext uri="{BB962C8B-B14F-4D97-AF65-F5344CB8AC3E}">
        <p14:creationId xmlns:p14="http://schemas.microsoft.com/office/powerpoint/2010/main" val="12808182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9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1ACD-52C3-2F7F-F86E-14EDF37B8360}"/>
              </a:ext>
            </a:extLst>
          </p:cNvPr>
          <p:cNvSpPr>
            <a:spLocks noGrp="1"/>
          </p:cNvSpPr>
          <p:nvPr>
            <p:ph type="title"/>
          </p:nvPr>
        </p:nvSpPr>
        <p:spPr>
          <a:xfrm>
            <a:off x="0" y="0"/>
            <a:ext cx="12192000" cy="1320800"/>
          </a:xfrm>
        </p:spPr>
        <p:txBody>
          <a:bodyPr>
            <a:noAutofit/>
          </a:bodyPr>
          <a:lstStyle/>
          <a:p>
            <a:pPr algn="r"/>
            <a:r>
              <a:rPr lang="fa-IR" b="1" dirty="0">
                <a:solidFill>
                  <a:schemeClr val="tx1"/>
                </a:solidFill>
                <a:cs typeface="B Nazanin" panose="00000400000000000000" pitchFamily="2" charset="-78"/>
              </a:rPr>
              <a:t>جارو برقی هوشمند یک وسیله‌ی خانگی است که با استفاده از مکش، کثافات و گرد و غبار را جمع‌آوری می‌کند. اولین جارو برقی توسط شخصی به نام آیوز مک‌گافی اختراع شد و در ۸ ژوئن ۱۸۶۹ در آمریکا به ثبت رسید. امروزه،</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 جارو برقی هوشمند با استفاده از</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سنسورهای مختلفی که در آن قرار</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دارند، به صورت خودکار و</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هوشمندانه کثافات را</a:t>
            </a:r>
            <a:br>
              <a:rPr lang="fa-IR" b="1" dirty="0">
                <a:solidFill>
                  <a:schemeClr val="tx1"/>
                </a:solidFill>
                <a:cs typeface="B Nazanin" panose="00000400000000000000" pitchFamily="2" charset="-78"/>
              </a:rPr>
            </a:br>
            <a:r>
              <a:rPr lang="fa-IR" b="1" dirty="0">
                <a:solidFill>
                  <a:schemeClr val="tx1"/>
                </a:solidFill>
                <a:cs typeface="B Nazanin" panose="00000400000000000000" pitchFamily="2" charset="-78"/>
              </a:rPr>
              <a:t>جمع‌آوری می‌کند.</a:t>
            </a:r>
          </a:p>
        </p:txBody>
      </p:sp>
      <p:sp>
        <p:nvSpPr>
          <p:cNvPr id="3" name="Content Placeholder 2">
            <a:extLst>
              <a:ext uri="{FF2B5EF4-FFF2-40B4-BE49-F238E27FC236}">
                <a16:creationId xmlns:a16="http://schemas.microsoft.com/office/drawing/2014/main" id="{E813A6BB-EFAD-0D46-F65E-4032F9D85A9B}"/>
              </a:ext>
            </a:extLst>
          </p:cNvPr>
          <p:cNvSpPr>
            <a:spLocks noGrp="1"/>
          </p:cNvSpPr>
          <p:nvPr>
            <p:ph idx="1"/>
          </p:nvPr>
        </p:nvSpPr>
        <p:spPr>
          <a:xfrm>
            <a:off x="53880" y="4452527"/>
            <a:ext cx="4132172" cy="1627640"/>
          </a:xfrm>
        </p:spPr>
        <p:txBody>
          <a:bodyPr/>
          <a:lstStyle/>
          <a:p>
            <a:endParaRPr lang="fa-IR" dirty="0"/>
          </a:p>
        </p:txBody>
      </p:sp>
      <p:pic>
        <p:nvPicPr>
          <p:cNvPr id="4" name="Picture 3">
            <a:extLst>
              <a:ext uri="{FF2B5EF4-FFF2-40B4-BE49-F238E27FC236}">
                <a16:creationId xmlns:a16="http://schemas.microsoft.com/office/drawing/2014/main" id="{3553F9A5-B091-206F-C810-54FFE3240F45}"/>
              </a:ext>
            </a:extLst>
          </p:cNvPr>
          <p:cNvPicPr>
            <a:picLocks noChangeAspect="1"/>
          </p:cNvPicPr>
          <p:nvPr/>
        </p:nvPicPr>
        <p:blipFill>
          <a:blip r:embed="rId4"/>
          <a:stretch>
            <a:fillRect/>
          </a:stretch>
        </p:blipFill>
        <p:spPr>
          <a:xfrm>
            <a:off x="1" y="3519466"/>
            <a:ext cx="3631473" cy="3338534"/>
          </a:xfrm>
          <a:prstGeom prst="rect">
            <a:avLst/>
          </a:prstGeom>
        </p:spPr>
      </p:pic>
      <p:pic>
        <p:nvPicPr>
          <p:cNvPr id="5" name="pag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3388" y="6241233"/>
            <a:ext cx="487363" cy="487363"/>
          </a:xfrm>
          <a:prstGeom prst="rect">
            <a:avLst/>
          </a:prstGeom>
        </p:spPr>
      </p:pic>
    </p:spTree>
    <p:extLst>
      <p:ext uri="{BB962C8B-B14F-4D97-AF65-F5344CB8AC3E}">
        <p14:creationId xmlns:p14="http://schemas.microsoft.com/office/powerpoint/2010/main" val="1390269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7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7C7B-990F-437F-7B3E-883F8A2BBCEB}"/>
              </a:ext>
            </a:extLst>
          </p:cNvPr>
          <p:cNvSpPr>
            <a:spLocks noGrp="1"/>
          </p:cNvSpPr>
          <p:nvPr>
            <p:ph type="title"/>
          </p:nvPr>
        </p:nvSpPr>
        <p:spPr>
          <a:xfrm>
            <a:off x="0" y="0"/>
            <a:ext cx="12192000" cy="6858000"/>
          </a:xfrm>
        </p:spPr>
        <p:txBody>
          <a:bodyPr>
            <a:normAutofit/>
          </a:bodyPr>
          <a:lstStyle/>
          <a:p>
            <a:pPr algn="r"/>
            <a:r>
              <a:rPr lang="fa-IR" sz="3200" b="1" dirty="0">
                <a:solidFill>
                  <a:schemeClr val="tx1"/>
                </a:solidFill>
                <a:cs typeface="B Nazanin" panose="00000400000000000000" pitchFamily="2" charset="-78"/>
              </a:rPr>
              <a:t>مدل‌های مختلف جاروبرقی هوشمند از ویژگی‌ها و قیمت‌های متفاوتی برخوردارند. به عنوان مثال، جاروبرقی رباتیک شیائومی مدل </a:t>
            </a:r>
            <a:r>
              <a:rPr lang="en-US" sz="3200" b="1" dirty="0">
                <a:solidFill>
                  <a:schemeClr val="tx1"/>
                </a:solidFill>
                <a:cs typeface="B Nazanin" panose="00000400000000000000" pitchFamily="2" charset="-78"/>
              </a:rPr>
              <a:t>Mop Essential </a:t>
            </a:r>
            <a:r>
              <a:rPr lang="fa-IR" sz="3200" b="1" dirty="0">
                <a:solidFill>
                  <a:schemeClr val="tx1"/>
                </a:solidFill>
                <a:cs typeface="B Nazanin" panose="00000400000000000000" pitchFamily="2" charset="-78"/>
              </a:rPr>
              <a:t>قابلیت چند نقشه را در حافظه‌ی خود ذخیره می‌کند و دارای قدرت مکش مناسبی است. همچنین، جاروبرقی رباتیک شیائومی مدل </a:t>
            </a:r>
            <a:r>
              <a:rPr lang="en-US" sz="3200" b="1" dirty="0">
                <a:solidFill>
                  <a:schemeClr val="tx1"/>
                </a:solidFill>
                <a:cs typeface="B Nazanin" panose="00000400000000000000" pitchFamily="2" charset="-78"/>
              </a:rPr>
              <a:t>Mop P </a:t>
            </a:r>
            <a:r>
              <a:rPr lang="fa-IR" sz="3200" b="1" dirty="0">
                <a:solidFill>
                  <a:schemeClr val="tx1"/>
                </a:solidFill>
                <a:cs typeface="B Nazanin" panose="00000400000000000000" pitchFamily="2" charset="-78"/>
              </a:rPr>
              <a:t>قابلیت شستشوی سطوح را نیز دارا می‌باشد.</a:t>
            </a:r>
          </a:p>
        </p:txBody>
      </p:sp>
      <p:sp>
        <p:nvSpPr>
          <p:cNvPr id="3" name="Content Placeholder 2">
            <a:extLst>
              <a:ext uri="{FF2B5EF4-FFF2-40B4-BE49-F238E27FC236}">
                <a16:creationId xmlns:a16="http://schemas.microsoft.com/office/drawing/2014/main" id="{E8282D3E-BF7C-8034-DBA3-BD3274739C9D}"/>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2130227F-179A-B149-A10B-2FFB230CEC5B}"/>
              </a:ext>
            </a:extLst>
          </p:cNvPr>
          <p:cNvPicPr>
            <a:picLocks noChangeAspect="1"/>
          </p:cNvPicPr>
          <p:nvPr/>
        </p:nvPicPr>
        <p:blipFill>
          <a:blip r:embed="rId4"/>
          <a:stretch>
            <a:fillRect/>
          </a:stretch>
        </p:blipFill>
        <p:spPr>
          <a:xfrm>
            <a:off x="5114204" y="3544388"/>
            <a:ext cx="3075397" cy="3075397"/>
          </a:xfrm>
          <a:prstGeom prst="rect">
            <a:avLst/>
          </a:prstGeom>
          <a:ln>
            <a:noFill/>
          </a:ln>
          <a:effectLst>
            <a:softEdge rad="112500"/>
          </a:effectLst>
        </p:spPr>
      </p:pic>
      <p:pic>
        <p:nvPicPr>
          <p:cNvPr id="5" name="Picture 4">
            <a:extLst>
              <a:ext uri="{FF2B5EF4-FFF2-40B4-BE49-F238E27FC236}">
                <a16:creationId xmlns:a16="http://schemas.microsoft.com/office/drawing/2014/main" id="{C24B9154-2498-BD0D-076B-C931D597DE14}"/>
              </a:ext>
            </a:extLst>
          </p:cNvPr>
          <p:cNvPicPr>
            <a:picLocks noChangeAspect="1"/>
          </p:cNvPicPr>
          <p:nvPr/>
        </p:nvPicPr>
        <p:blipFill rotWithShape="1">
          <a:blip r:embed="rId5"/>
          <a:srcRect b="6286"/>
          <a:stretch/>
        </p:blipFill>
        <p:spPr>
          <a:xfrm>
            <a:off x="217401" y="3161211"/>
            <a:ext cx="3616089" cy="3388792"/>
          </a:xfrm>
          <a:prstGeom prst="ellipse">
            <a:avLst/>
          </a:prstGeom>
          <a:ln>
            <a:noFill/>
          </a:ln>
          <a:effectLst>
            <a:softEdge rad="112500"/>
          </a:effectLst>
        </p:spPr>
      </p:pic>
      <p:pic>
        <p:nvPicPr>
          <p:cNvPr id="6" name="pag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3720" y="6132422"/>
            <a:ext cx="487363" cy="487363"/>
          </a:xfrm>
          <a:prstGeom prst="rect">
            <a:avLst/>
          </a:prstGeom>
        </p:spPr>
      </p:pic>
    </p:spTree>
    <p:extLst>
      <p:ext uri="{BB962C8B-B14F-4D97-AF65-F5344CB8AC3E}">
        <p14:creationId xmlns:p14="http://schemas.microsoft.com/office/powerpoint/2010/main" val="3656836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5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E2D4-287F-D0AE-47C6-EE460B78A033}"/>
              </a:ext>
            </a:extLst>
          </p:cNvPr>
          <p:cNvSpPr>
            <a:spLocks noGrp="1"/>
          </p:cNvSpPr>
          <p:nvPr>
            <p:ph type="title"/>
          </p:nvPr>
        </p:nvSpPr>
        <p:spPr>
          <a:xfrm>
            <a:off x="0" y="0"/>
            <a:ext cx="12192000" cy="6858000"/>
          </a:xfrm>
        </p:spPr>
        <p:txBody>
          <a:bodyPr>
            <a:normAutofit/>
          </a:bodyPr>
          <a:lstStyle/>
          <a:p>
            <a:pPr algn="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جارو رباتیک هوشمند دارای مزایای زیادی دارند که عبارتند از:</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تمیز کردن محیط بدون نیاز به دخالت کاربر</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صرفه‌جویی در زمان</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نگهداری ارزان و راحت</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تمیز کردن زیر وسایل خانه</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عملکرد مناسب روی زمین‌های سخت</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قابلیت نقشه برداری در برخی مدل‌ها</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قدرت مکش بیشتری نسبت به مدل‌های پیشین خودشان</a:t>
            </a:r>
            <a:b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br>
            <a:r>
              <a:rPr lang="fa-IR" sz="2800" b="1" dirty="0">
                <a:ln w="6350">
                  <a:solidFill>
                    <a:schemeClr val="tx1">
                      <a:lumMod val="95000"/>
                      <a:lumOff val="5000"/>
                    </a:schemeClr>
                  </a:solidFill>
                  <a:prstDash val="solid"/>
                </a:ln>
                <a:solidFill>
                  <a:schemeClr val="tx1">
                    <a:lumMod val="95000"/>
                    <a:lumOff val="5000"/>
                  </a:schemeClr>
                </a:solidFill>
                <a:effectLst>
                  <a:outerShdw dist="38100" dir="2700000" algn="tl" rotWithShape="0">
                    <a:schemeClr val="accent2"/>
                  </a:outerShdw>
                </a:effectLst>
                <a:cs typeface="B Nazanin" panose="00000400000000000000" pitchFamily="2" charset="-78"/>
              </a:rPr>
              <a:t>به علاوه، برخی از مدل‌های جارو رباتیک دارای قابلیت‌های هوشمندی هستند که به آن‌ها اجازه می‌دهد تا به صورت خودکار به نقاط مختلف فضا بروند و آن را تمیز کنند. همچنین، برخی مدل‌ها دارای قابلیت شناسایی فرش و تنظیم قدرت مکش برای تمیز کردن بهتر فرش هستند.</a:t>
            </a:r>
          </a:p>
        </p:txBody>
      </p:sp>
      <p:sp>
        <p:nvSpPr>
          <p:cNvPr id="3" name="Content Placeholder 2">
            <a:extLst>
              <a:ext uri="{FF2B5EF4-FFF2-40B4-BE49-F238E27FC236}">
                <a16:creationId xmlns:a16="http://schemas.microsoft.com/office/drawing/2014/main" id="{AC068630-F172-FFE9-5EA2-4D892405CC73}"/>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92F9A1AF-11C0-5033-3306-49D86998B714}"/>
              </a:ext>
            </a:extLst>
          </p:cNvPr>
          <p:cNvPicPr>
            <a:picLocks noChangeAspect="1"/>
          </p:cNvPicPr>
          <p:nvPr/>
        </p:nvPicPr>
        <p:blipFill>
          <a:blip r:embed="rId4"/>
          <a:stretch>
            <a:fillRect/>
          </a:stretch>
        </p:blipFill>
        <p:spPr>
          <a:xfrm>
            <a:off x="-492799" y="481726"/>
            <a:ext cx="4631986" cy="3357725"/>
          </a:xfrm>
          <a:prstGeom prst="rect">
            <a:avLst/>
          </a:prstGeom>
        </p:spPr>
      </p:pic>
      <p:pic>
        <p:nvPicPr>
          <p:cNvPr id="5" name="pag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38222" y="6223816"/>
            <a:ext cx="487363" cy="487363"/>
          </a:xfrm>
          <a:prstGeom prst="rect">
            <a:avLst/>
          </a:prstGeom>
        </p:spPr>
      </p:pic>
    </p:spTree>
    <p:extLst>
      <p:ext uri="{BB962C8B-B14F-4D97-AF65-F5344CB8AC3E}">
        <p14:creationId xmlns:p14="http://schemas.microsoft.com/office/powerpoint/2010/main" val="2780035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4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B962-E46A-871A-219F-FFBCD77FD9C5}"/>
              </a:ext>
            </a:extLst>
          </p:cNvPr>
          <p:cNvSpPr>
            <a:spLocks noGrp="1"/>
          </p:cNvSpPr>
          <p:nvPr>
            <p:ph type="title"/>
          </p:nvPr>
        </p:nvSpPr>
        <p:spPr>
          <a:xfrm>
            <a:off x="0" y="0"/>
            <a:ext cx="12192000" cy="6858000"/>
          </a:xfrm>
        </p:spPr>
        <p:txBody>
          <a:bodyPr>
            <a:noAutofit/>
          </a:bodyPr>
          <a:lstStyle/>
          <a:p>
            <a:pPr algn="r"/>
            <a:r>
              <a:rPr lang="fa-IR" sz="2400" b="1" dirty="0">
                <a:solidFill>
                  <a:schemeClr val="tx1"/>
                </a:solidFill>
                <a:cs typeface="B Nazanin" panose="00000400000000000000" pitchFamily="2" charset="-78"/>
              </a:rPr>
              <a:t>مدل‌های مختلف جاروبرقی رباتیک هوشمند از شرکت‌ها و برندهای مختلف موجود هستند.</a:t>
            </a:r>
            <a:br>
              <a:rPr lang="fa-IR"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برخی از مدل‌های معروف از این دستگاه‌ها عبارتند از:</a:t>
            </a:r>
            <a:br>
              <a:rPr lang="fa-IR"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1.جاروبرقی رباتیک شیائومی مدل </a:t>
            </a:r>
            <a:r>
              <a:rPr lang="en-US" sz="2400" b="1" dirty="0">
                <a:solidFill>
                  <a:schemeClr val="tx1"/>
                </a:solidFill>
                <a:cs typeface="B Nazanin" panose="00000400000000000000" pitchFamily="2" charset="-78"/>
              </a:rPr>
              <a:t>Mop Essential</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2.جاروبرقی رباتیک شیائومی مدل </a:t>
            </a:r>
            <a:r>
              <a:rPr lang="en-US" sz="2400" b="1" dirty="0" err="1">
                <a:solidFill>
                  <a:schemeClr val="tx1"/>
                </a:solidFill>
                <a:cs typeface="B Nazanin" panose="00000400000000000000" pitchFamily="2" charset="-78"/>
              </a:rPr>
              <a:t>Dreame</a:t>
            </a:r>
            <a:r>
              <a:rPr lang="en-US" sz="2400" b="1" dirty="0">
                <a:solidFill>
                  <a:schemeClr val="tx1"/>
                </a:solidFill>
                <a:cs typeface="B Nazanin" panose="00000400000000000000" pitchFamily="2" charset="-78"/>
              </a:rPr>
              <a:t> X10 Ultra</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3.جاروبرقی رباتیک شیائومی مدل </a:t>
            </a:r>
            <a:r>
              <a:rPr lang="en-US" sz="2400" b="1" dirty="0">
                <a:solidFill>
                  <a:schemeClr val="tx1"/>
                </a:solidFill>
                <a:cs typeface="B Nazanin" panose="00000400000000000000" pitchFamily="2" charset="-78"/>
              </a:rPr>
              <a:t>Mop P</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4.جاروبرقی رباتیک دریم مدل </a:t>
            </a:r>
            <a:r>
              <a:rPr lang="en-US" sz="2400" b="1" dirty="0">
                <a:solidFill>
                  <a:schemeClr val="tx1"/>
                </a:solidFill>
                <a:cs typeface="B Nazanin" panose="00000400000000000000" pitchFamily="2" charset="-78"/>
              </a:rPr>
              <a:t>Z10 PRO</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5.جاروبرقی رباتیک دریم مدل </a:t>
            </a:r>
            <a:r>
              <a:rPr lang="en-US" sz="2400" b="1" dirty="0">
                <a:solidFill>
                  <a:schemeClr val="tx1"/>
                </a:solidFill>
                <a:cs typeface="B Nazanin" panose="00000400000000000000" pitchFamily="2" charset="-78"/>
              </a:rPr>
              <a:t>F9</a:t>
            </a:r>
            <a:br>
              <a:rPr lang="en-US" sz="2400" b="1" dirty="0">
                <a:solidFill>
                  <a:schemeClr val="tx1"/>
                </a:solidFill>
                <a:cs typeface="B Nazanin" panose="00000400000000000000" pitchFamily="2" charset="-78"/>
              </a:rPr>
            </a:br>
            <a:r>
              <a:rPr lang="fa-IR" sz="2400" b="1" dirty="0">
                <a:solidFill>
                  <a:schemeClr val="tx1"/>
                </a:solidFill>
                <a:cs typeface="B Nazanin" panose="00000400000000000000" pitchFamily="2" charset="-78"/>
              </a:rPr>
              <a:t>این مدل‌ها از ویژگی‌ها و قابلیت‌های مختلفی برخوردارند از جمله قدرت مکش، قابلیت شستشو، قابلیت برنامه‌ریزی و کنترل از راه دور از طریق گوشی‌هوشمند و قیمت‌های متفاوتی دارند. انتخاب یک مدل وابسته به نیازها و سلیقه‌ی خریدار است.</a:t>
            </a:r>
          </a:p>
        </p:txBody>
      </p:sp>
      <p:sp>
        <p:nvSpPr>
          <p:cNvPr id="3" name="Content Placeholder 2">
            <a:extLst>
              <a:ext uri="{FF2B5EF4-FFF2-40B4-BE49-F238E27FC236}">
                <a16:creationId xmlns:a16="http://schemas.microsoft.com/office/drawing/2014/main" id="{956B36CB-D8B7-AAE6-1AB3-D361A2E13191}"/>
              </a:ext>
            </a:extLst>
          </p:cNvPr>
          <p:cNvSpPr>
            <a:spLocks noGrp="1"/>
          </p:cNvSpPr>
          <p:nvPr>
            <p:ph idx="1"/>
          </p:nvPr>
        </p:nvSpPr>
        <p:spPr/>
        <p:txBody>
          <a:bodyPr/>
          <a:lstStyle/>
          <a:p>
            <a:endParaRPr lang="fa-IR" dirty="0"/>
          </a:p>
        </p:txBody>
      </p:sp>
      <p:pic>
        <p:nvPicPr>
          <p:cNvPr id="4" name="Picture 3">
            <a:extLst>
              <a:ext uri="{FF2B5EF4-FFF2-40B4-BE49-F238E27FC236}">
                <a16:creationId xmlns:a16="http://schemas.microsoft.com/office/drawing/2014/main" id="{E7AA55C1-3E4A-76BF-43A7-1ECB15E56988}"/>
              </a:ext>
            </a:extLst>
          </p:cNvPr>
          <p:cNvPicPr>
            <a:picLocks noChangeAspect="1"/>
          </p:cNvPicPr>
          <p:nvPr/>
        </p:nvPicPr>
        <p:blipFill>
          <a:blip r:embed="rId4"/>
          <a:stretch>
            <a:fillRect/>
          </a:stretch>
        </p:blipFill>
        <p:spPr>
          <a:xfrm>
            <a:off x="677334" y="393073"/>
            <a:ext cx="2036388" cy="2036388"/>
          </a:xfrm>
          <a:prstGeom prst="ellipse">
            <a:avLst/>
          </a:prstGeom>
          <a:ln>
            <a:noFill/>
          </a:ln>
          <a:effectLst>
            <a:softEdge rad="112500"/>
          </a:effectLst>
        </p:spPr>
      </p:pic>
      <p:pic>
        <p:nvPicPr>
          <p:cNvPr id="6" name="Picture 5">
            <a:extLst>
              <a:ext uri="{FF2B5EF4-FFF2-40B4-BE49-F238E27FC236}">
                <a16:creationId xmlns:a16="http://schemas.microsoft.com/office/drawing/2014/main" id="{312D6A00-114E-460C-6C80-AC760F9D786D}"/>
              </a:ext>
            </a:extLst>
          </p:cNvPr>
          <p:cNvPicPr>
            <a:picLocks noChangeAspect="1"/>
          </p:cNvPicPr>
          <p:nvPr/>
        </p:nvPicPr>
        <p:blipFill>
          <a:blip r:embed="rId5"/>
          <a:stretch>
            <a:fillRect/>
          </a:stretch>
        </p:blipFill>
        <p:spPr>
          <a:xfrm>
            <a:off x="836023" y="4524103"/>
            <a:ext cx="2124891" cy="2124891"/>
          </a:xfrm>
          <a:prstGeom prst="rect">
            <a:avLst/>
          </a:prstGeom>
        </p:spPr>
      </p:pic>
      <p:pic>
        <p:nvPicPr>
          <p:cNvPr id="7" name="Picture 6">
            <a:extLst>
              <a:ext uri="{FF2B5EF4-FFF2-40B4-BE49-F238E27FC236}">
                <a16:creationId xmlns:a16="http://schemas.microsoft.com/office/drawing/2014/main" id="{B38B15C4-5E92-E5A4-6CD6-3091E2303896}"/>
              </a:ext>
            </a:extLst>
          </p:cNvPr>
          <p:cNvPicPr>
            <a:picLocks noChangeAspect="1"/>
          </p:cNvPicPr>
          <p:nvPr/>
        </p:nvPicPr>
        <p:blipFill rotWithShape="1">
          <a:blip r:embed="rId6"/>
          <a:srcRect l="36955" t="27706"/>
          <a:stretch/>
        </p:blipFill>
        <p:spPr>
          <a:xfrm>
            <a:off x="4555177" y="4416714"/>
            <a:ext cx="2124298" cy="2441285"/>
          </a:xfrm>
          <a:prstGeom prst="rect">
            <a:avLst/>
          </a:prstGeom>
        </p:spPr>
      </p:pic>
      <p:pic>
        <p:nvPicPr>
          <p:cNvPr id="8" name="Picture 7">
            <a:extLst>
              <a:ext uri="{FF2B5EF4-FFF2-40B4-BE49-F238E27FC236}">
                <a16:creationId xmlns:a16="http://schemas.microsoft.com/office/drawing/2014/main" id="{5908CEE5-5531-04F8-4B37-FCB8D8BD8641}"/>
              </a:ext>
            </a:extLst>
          </p:cNvPr>
          <p:cNvPicPr>
            <a:picLocks noChangeAspect="1"/>
          </p:cNvPicPr>
          <p:nvPr/>
        </p:nvPicPr>
        <p:blipFill rotWithShape="1">
          <a:blip r:embed="rId7"/>
          <a:srcRect l="5094" t="17403" r="7720"/>
          <a:stretch/>
        </p:blipFill>
        <p:spPr>
          <a:xfrm>
            <a:off x="8450284" y="4567280"/>
            <a:ext cx="2417981" cy="2290719"/>
          </a:xfrm>
          <a:prstGeom prst="rect">
            <a:avLst/>
          </a:prstGeom>
        </p:spPr>
      </p:pic>
      <p:pic>
        <p:nvPicPr>
          <p:cNvPr id="5" name="pag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1137" y="6161631"/>
            <a:ext cx="487363" cy="487363"/>
          </a:xfrm>
          <a:prstGeom prst="rect">
            <a:avLst/>
          </a:prstGeom>
        </p:spPr>
      </p:pic>
    </p:spTree>
    <p:extLst>
      <p:ext uri="{BB962C8B-B14F-4D97-AF65-F5344CB8AC3E}">
        <p14:creationId xmlns:p14="http://schemas.microsoft.com/office/powerpoint/2010/main" val="2893084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5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54DF-BD5D-586D-80C2-CD03C1CAFE0D}"/>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5281935C-EAC1-24BE-DE4B-839E41A2E2DB}"/>
              </a:ext>
            </a:extLst>
          </p:cNvPr>
          <p:cNvSpPr>
            <a:spLocks noGrp="1"/>
          </p:cNvSpPr>
          <p:nvPr>
            <p:ph idx="1"/>
          </p:nvPr>
        </p:nvSpPr>
        <p:spPr/>
        <p:txBody>
          <a:bodyPr/>
          <a:lstStyle/>
          <a:p>
            <a:endParaRPr lang="fa-IR"/>
          </a:p>
        </p:txBody>
      </p:sp>
      <p:sp>
        <p:nvSpPr>
          <p:cNvPr id="5" name="TextBox 4">
            <a:extLst>
              <a:ext uri="{FF2B5EF4-FFF2-40B4-BE49-F238E27FC236}">
                <a16:creationId xmlns:a16="http://schemas.microsoft.com/office/drawing/2014/main" id="{0407F507-6DD8-DBC2-C856-39A2D327A944}"/>
              </a:ext>
            </a:extLst>
          </p:cNvPr>
          <p:cNvSpPr txBox="1"/>
          <p:nvPr/>
        </p:nvSpPr>
        <p:spPr>
          <a:xfrm>
            <a:off x="-130629" y="0"/>
            <a:ext cx="12191999" cy="4893647"/>
          </a:xfrm>
          <a:prstGeom prst="rect">
            <a:avLst/>
          </a:prstGeom>
          <a:noFill/>
        </p:spPr>
        <p:txBody>
          <a:bodyPr wrap="square">
            <a:spAutoFit/>
          </a:bodyPr>
          <a:lstStyle/>
          <a:p>
            <a:pPr algn="r"/>
            <a:r>
              <a:rPr lang="fa-IR" sz="2400" b="1" dirty="0">
                <a:cs typeface="B Nazanin" panose="00000400000000000000" pitchFamily="2" charset="-78"/>
              </a:rPr>
              <a:t>جاروبرقی رباتیک به همراه هوشمند به عنوان یک دستگاه خانگی:</a:t>
            </a:r>
          </a:p>
          <a:p>
            <a:pPr algn="r"/>
            <a:r>
              <a:rPr lang="fa-IR" sz="2400" b="1" dirty="0">
                <a:cs typeface="B Nazanin" panose="00000400000000000000" pitchFamily="2" charset="-78"/>
              </a:rPr>
              <a:t>برای تمیز کردن محیط کاربرد دارد.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a:p>
            <a:pPr algn="r"/>
            <a:r>
              <a:rPr lang="en-US" sz="2400" b="1" dirty="0">
                <a:cs typeface="B Nazanin" panose="00000400000000000000" pitchFamily="2" charset="-78"/>
              </a:rPr>
              <a:t/>
            </a:r>
            <a:br>
              <a:rPr lang="en-US" sz="2400" b="1" dirty="0">
                <a:cs typeface="B Nazanin" panose="00000400000000000000" pitchFamily="2" charset="-78"/>
              </a:rPr>
            </a:br>
            <a:r>
              <a:rPr lang="fa-IR" sz="2400" b="1" dirty="0">
                <a:cs typeface="B Nazanin" panose="00000400000000000000" pitchFamily="2" charset="-78"/>
              </a:rPr>
              <a:t>این دستگاه‌ها برای تمیز کردن محیط کاربرد دارد و با استفاده از تکنولوژی های مختلف از جمله سنسورها و نقشه برداری دارند.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a:t>
            </a:r>
          </a:p>
        </p:txBody>
      </p:sp>
    </p:spTree>
    <p:extLst>
      <p:ext uri="{BB962C8B-B14F-4D97-AF65-F5344CB8AC3E}">
        <p14:creationId xmlns:p14="http://schemas.microsoft.com/office/powerpoint/2010/main" val="87137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E8B8-1105-96D5-1069-B66CDAA92E40}"/>
              </a:ext>
            </a:extLst>
          </p:cNvPr>
          <p:cNvSpPr>
            <a:spLocks noGrp="1"/>
          </p:cNvSpPr>
          <p:nvPr>
            <p:ph type="title"/>
          </p:nvPr>
        </p:nvSpPr>
        <p:spPr/>
        <p:txBody>
          <a:bodyPr/>
          <a:lstStyle/>
          <a:p>
            <a:endParaRPr lang="fa-IR" dirty="0"/>
          </a:p>
        </p:txBody>
      </p:sp>
      <p:sp>
        <p:nvSpPr>
          <p:cNvPr id="3" name="Content Placeholder 2">
            <a:extLst>
              <a:ext uri="{FF2B5EF4-FFF2-40B4-BE49-F238E27FC236}">
                <a16:creationId xmlns:a16="http://schemas.microsoft.com/office/drawing/2014/main" id="{5FCFFE82-54A1-C9C4-DB1D-DDB1D397E0D9}"/>
              </a:ext>
            </a:extLst>
          </p:cNvPr>
          <p:cNvSpPr>
            <a:spLocks noGrp="1"/>
          </p:cNvSpPr>
          <p:nvPr>
            <p:ph idx="1"/>
          </p:nvPr>
        </p:nvSpPr>
        <p:spPr/>
        <p:txBody>
          <a:bodyPr/>
          <a:lstStyle/>
          <a:p>
            <a:endParaRPr lang="fa-IR"/>
          </a:p>
        </p:txBody>
      </p:sp>
      <p:pic>
        <p:nvPicPr>
          <p:cNvPr id="4" name="Picture 3">
            <a:extLst>
              <a:ext uri="{FF2B5EF4-FFF2-40B4-BE49-F238E27FC236}">
                <a16:creationId xmlns:a16="http://schemas.microsoft.com/office/drawing/2014/main" id="{4CC3FF88-2B89-8FC2-FC11-2805E023113D}"/>
              </a:ext>
            </a:extLst>
          </p:cNvPr>
          <p:cNvPicPr>
            <a:picLocks noChangeAspect="1"/>
          </p:cNvPicPr>
          <p:nvPr/>
        </p:nvPicPr>
        <p:blipFill>
          <a:blip r:embed="rId4"/>
          <a:stretch>
            <a:fillRect/>
          </a:stretch>
        </p:blipFill>
        <p:spPr>
          <a:xfrm>
            <a:off x="0" y="2312348"/>
            <a:ext cx="4545652" cy="4545652"/>
          </a:xfrm>
          <a:prstGeom prst="ellipse">
            <a:avLst/>
          </a:prstGeom>
          <a:ln>
            <a:noFill/>
          </a:ln>
          <a:effectLst>
            <a:softEdge rad="112500"/>
          </a:effectLst>
        </p:spPr>
      </p:pic>
      <p:pic>
        <p:nvPicPr>
          <p:cNvPr id="5" name="Picture 4">
            <a:extLst>
              <a:ext uri="{FF2B5EF4-FFF2-40B4-BE49-F238E27FC236}">
                <a16:creationId xmlns:a16="http://schemas.microsoft.com/office/drawing/2014/main" id="{BC90C2F0-5547-6CAA-0AF1-6D41D41B9DBA}"/>
              </a:ext>
            </a:extLst>
          </p:cNvPr>
          <p:cNvPicPr>
            <a:picLocks noChangeAspect="1"/>
          </p:cNvPicPr>
          <p:nvPr/>
        </p:nvPicPr>
        <p:blipFill>
          <a:blip r:embed="rId5"/>
          <a:stretch>
            <a:fillRect/>
          </a:stretch>
        </p:blipFill>
        <p:spPr>
          <a:xfrm>
            <a:off x="2917998" y="-85764"/>
            <a:ext cx="4188277" cy="4188277"/>
          </a:xfrm>
          <a:prstGeom prst="ellipse">
            <a:avLst/>
          </a:prstGeom>
          <a:ln>
            <a:noFill/>
          </a:ln>
          <a:effectLst>
            <a:softEdge rad="112500"/>
          </a:effectLst>
        </p:spPr>
      </p:pic>
      <p:pic>
        <p:nvPicPr>
          <p:cNvPr id="6" name="Picture 5">
            <a:extLst>
              <a:ext uri="{FF2B5EF4-FFF2-40B4-BE49-F238E27FC236}">
                <a16:creationId xmlns:a16="http://schemas.microsoft.com/office/drawing/2014/main" id="{3C6E0B00-CB90-3A35-CE7C-024FD97B2470}"/>
              </a:ext>
            </a:extLst>
          </p:cNvPr>
          <p:cNvPicPr>
            <a:picLocks noChangeAspect="1"/>
          </p:cNvPicPr>
          <p:nvPr/>
        </p:nvPicPr>
        <p:blipFill>
          <a:blip r:embed="rId6"/>
          <a:stretch>
            <a:fillRect/>
          </a:stretch>
        </p:blipFill>
        <p:spPr>
          <a:xfrm>
            <a:off x="5578062" y="2065587"/>
            <a:ext cx="4872224" cy="4872224"/>
          </a:xfrm>
          <a:prstGeom prst="ellipse">
            <a:avLst/>
          </a:prstGeom>
          <a:ln>
            <a:noFill/>
          </a:ln>
          <a:effectLst>
            <a:softEdge rad="112500"/>
          </a:effectLst>
        </p:spPr>
      </p:pic>
      <p:pic>
        <p:nvPicPr>
          <p:cNvPr id="7" name="Picture 6">
            <a:extLst>
              <a:ext uri="{FF2B5EF4-FFF2-40B4-BE49-F238E27FC236}">
                <a16:creationId xmlns:a16="http://schemas.microsoft.com/office/drawing/2014/main" id="{CC8CC12B-3486-1BAC-FF78-18D5ECAA580F}"/>
              </a:ext>
            </a:extLst>
          </p:cNvPr>
          <p:cNvPicPr>
            <a:picLocks noChangeAspect="1"/>
          </p:cNvPicPr>
          <p:nvPr/>
        </p:nvPicPr>
        <p:blipFill>
          <a:blip r:embed="rId7"/>
          <a:stretch>
            <a:fillRect/>
          </a:stretch>
        </p:blipFill>
        <p:spPr>
          <a:xfrm rot="3786406">
            <a:off x="8890561" y="-230069"/>
            <a:ext cx="3188696" cy="3644224"/>
          </a:xfrm>
          <a:prstGeom prst="ellipse">
            <a:avLst/>
          </a:prstGeom>
          <a:ln>
            <a:noFill/>
          </a:ln>
          <a:effectLst>
            <a:softEdge rad="112500"/>
          </a:effectLst>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2696" y="6206400"/>
            <a:ext cx="487363" cy="487363"/>
          </a:xfrm>
          <a:prstGeom prst="rect">
            <a:avLst/>
          </a:prstGeom>
        </p:spPr>
      </p:pic>
    </p:spTree>
    <p:extLst>
      <p:ext uri="{BB962C8B-B14F-4D97-AF65-F5344CB8AC3E}">
        <p14:creationId xmlns:p14="http://schemas.microsoft.com/office/powerpoint/2010/main" val="27472855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114</TotalTime>
  <Words>356</Words>
  <Application>Microsoft Office PowerPoint</Application>
  <PresentationFormat>Widescreen</PresentationFormat>
  <Paragraphs>22</Paragraphs>
  <Slides>11</Slides>
  <Notes>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Aldhabi</vt:lpstr>
      <vt:lpstr>Arabic Typesetting</vt:lpstr>
      <vt:lpstr>Arial</vt:lpstr>
      <vt:lpstr>Arial Black</vt:lpstr>
      <vt:lpstr>B Nazanin</vt:lpstr>
      <vt:lpstr>Bradley Hand ITC</vt:lpstr>
      <vt:lpstr>Tahoma</vt:lpstr>
      <vt:lpstr>Trebuchet MS</vt:lpstr>
      <vt:lpstr>Wingdings 3</vt:lpstr>
      <vt:lpstr>Facet</vt:lpstr>
      <vt:lpstr>بسم الله الرحمن الرحیم موضوع : جاروبرقی هوشمند نام دانشجو : پگاه گورکانی، زهرا دبیری نام درس : هوش مصنوعی نام استاد : استاد عصایی معمم</vt:lpstr>
      <vt:lpstr>جاروبرقی هوشمند یک دستگاه خانگی است که با استفاده از تکنولوژی های مختلف از جمله سنسورها و نقشه برداری، بدون نیاز به کنترل انسان، فضاها را تمیز می‌کند. این دستگاه‌ها از قابلیت‌های مختلفی مانند شارژ خودکار، قدرت مکش بالا و قابلیت برنامه‌ریزی برخوردارند. برخی از مدل‌های جاروبرقی هوشمند شامل جاروبرقی رباتیک شیائومی مدل Mop Essential  و جاروبرقی رباتیک شیائومی مدل Dreame X10 Ultraمی‌باشند.</vt:lpstr>
      <vt:lpstr>ربات جارو که عموماً به آن روبووک گفته می‌شود، یک جارو رباتیک هوشمند خانگی با سیستم برنامه‌ریزی مشخص می‌باشد. این نوع جاروبرقی توسط برس‌های مختلفی که در حال حرکتند و محفظه همراه آن، جارو کشیدن را به‌طور اتوماتیک انجام می‌دهد. </vt:lpstr>
      <vt:lpstr>جارو برقی هوشمند یک وسیله‌ی خانگی است که با استفاده از مکش، کثافات و گرد و غبار را جمع‌آوری می‌کند. اولین جارو برقی توسط شخصی به نام آیوز مک‌گافی اختراع شد و در ۸ ژوئن ۱۸۶۹ در آمریکا به ثبت رسید. امروزه،  جارو برقی هوشمند با استفاده از سنسورهای مختلفی که در آن قرار دارند، به صورت خودکار و هوشمندانه کثافات را جمع‌آوری می‌کند.</vt:lpstr>
      <vt:lpstr>مدل‌های مختلف جاروبرقی هوشمند از ویژگی‌ها و قیمت‌های متفاوتی برخوردارند. به عنوان مثال، جاروبرقی رباتیک شیائومی مدل Mop Essential قابلیت چند نقشه را در حافظه‌ی خود ذخیره می‌کند و دارای قدرت مکش مناسبی است. همچنین، جاروبرقی رباتیک شیائومی مدل Mop P قابلیت شستشوی سطوح را نیز دارا می‌باشد.</vt:lpstr>
      <vt:lpstr>جارو رباتیک هوشمند دارای مزایای زیادی دارند که عبارتند از: تمیز کردن محیط بدون نیاز به دخالت کاربر صرفه‌جویی در زمان نگهداری ارزان و راحت تمیز کردن زیر وسایل خانه عملکرد مناسب روی زمین‌های سخت قابلیت نقشه برداری در برخی مدل‌ها قدرت مکش بیشتری نسبت به مدل‌های پیشین خودشان به علاوه، برخی از مدل‌های جارو رباتیک دارای قابلیت‌های هوشمندی هستند که به آن‌ها اجازه می‌دهد تا به صورت خودکار به نقاط مختلف فضا بروند و آن را تمیز کنند. همچنین، برخی مدل‌ها دارای قابلیت شناسایی فرش و تنظیم قدرت مکش برای تمیز کردن بهتر فرش هستند.</vt:lpstr>
      <vt:lpstr>مدل‌های مختلف جاروبرقی رباتیک هوشمند از شرکت‌ها و برندهای مختلف موجود هستند. برخی از مدل‌های معروف از این دستگاه‌ها عبارتند از: 1.جاروبرقی رباتیک شیائومی مدل Mop Essential 2.جاروبرقی رباتیک شیائومی مدل Dreame X10 Ultra 3.جاروبرقی رباتیک شیائومی مدل Mop P 4.جاروبرقی رباتیک دریم مدل Z10 PRO 5.جاروبرقی رباتیک دریم مدل F9 این مدل‌ها از ویژگی‌ها و قابلیت‌های مختلفی برخوردارند از جمله قدرت مکش، قابلیت شستشو، قابلیت برنامه‌ریزی و کنترل از راه دور از طریق گوشی‌هوشمند و قیمت‌های متفاوتی دارند. انتخاب یک مدل وابسته به نیازها و سلیقه‌ی خریدار است.</vt:lpstr>
      <vt:lpstr>PowerPoint Presentation</vt:lpstr>
      <vt:lpstr>PowerPoint Presentation</vt:lpstr>
      <vt:lpstr>جاروبرقی رباتیک به همراه هوشمند در حوزه لوازم خانگی: به عنوان یک دستگاه خانگی است که برای تمیز کردن محیط کاربرد دارد. این دستگاه‌ها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  این دستگاه‌ها برای تمیز کردن محیط کاربرد دارد و با استفاده از تکنولوژی های مختلف از جمله سنسورها و نقشه برداری دارند. جاروبرقی رباتیک هوشمند از قابلیت‌های مختلفی مانند شارژ خودکار، قدرت مکش، قابلیت شستشو، قابلیت برنامه‌ریزی و کنترل از راه دور از طریق گوشی‌هوشمند و قیمت‌های متفاوتی دارند.</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 موضوع : جاروبرقی هوشمند نام دانشجو : پگاه گورکانی، زهرا دبیری نام درس : هوش مصنوعی نام استاد : استاد عصایی معمم</dc:title>
  <dc:creator>7 Elsa</dc:creator>
  <cp:lastModifiedBy>ASUS</cp:lastModifiedBy>
  <cp:revision>5</cp:revision>
  <dcterms:created xsi:type="dcterms:W3CDTF">2023-12-28T20:11:33Z</dcterms:created>
  <dcterms:modified xsi:type="dcterms:W3CDTF">2023-12-29T11:33:35Z</dcterms:modified>
</cp:coreProperties>
</file>